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Average"/>
      <p:regular r:id="rId27"/>
    </p:embeddedFont>
    <p:embeddedFont>
      <p:font typeface="Oswal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Oswald-regular.fntdata"/><Relationship Id="rId27" Type="http://schemas.openxmlformats.org/officeDocument/2006/relationships/font" Target="fonts/Averag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swal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2.png>
</file>

<file path=ppt/media/image3.gif>
</file>

<file path=ppt/media/image4.gif>
</file>

<file path=ppt/media/image5.jpg>
</file>

<file path=ppt/media/image6.gif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3js.org/" TargetMode="External"/><Relationship Id="rId3" Type="http://schemas.openxmlformats.org/officeDocument/2006/relationships/hyperlink" Target="https://aframe.io/examples/showcase/videosphere/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console.log(1, 2, 3, 4, 5);</a:t>
            </a:r>
            <a:br>
              <a:rPr lang="es-419"/>
            </a:br>
            <a:r>
              <a:rPr b="1" i="1" lang="es-419"/>
              <a:t>objeto global, metodo log.</a:t>
            </a:r>
            <a:br>
              <a:rPr b="1" i="1" lang="es-419"/>
            </a:br>
            <a:r>
              <a:rPr b="1" i="1" lang="es-419"/>
              <a:t>Más importante de lo que es, en este punto nos interesa saber qué hace.</a:t>
            </a:r>
            <a:br>
              <a:rPr b="1" i="1" lang="es-419"/>
            </a:br>
            <a:r>
              <a:rPr b="1" i="1" lang="es-419"/>
              <a:t>mostrar información en la terminal</a:t>
            </a:r>
            <a:br>
              <a:rPr b="1" i="1" lang="es-419"/>
            </a:br>
            <a:r>
              <a:rPr b="1" i="1" lang="es-419"/>
              <a:t>Ahora les toca a ustedes. abran su editor y 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s-419"/>
              <a:t>Todos los datos que representemos en JS tienen un tipo de dato</a:t>
            </a:r>
            <a:br>
              <a:rPr lang="es-419"/>
            </a:br>
            <a:r>
              <a:rPr lang="es-419"/>
              <a:t>Los numeros, se representan con sus caracteres numéricos directamente.</a:t>
            </a:r>
            <a:br>
              <a:rPr lang="es-419"/>
            </a:br>
            <a:r>
              <a:rPr lang="es-419"/>
              <a:t>Las cadenas de caracteres o strings, nos sirven para reprensentar todo lo que sea texto.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Los booleanos representan valores binarios, datos que son negro o blanco, si o no, verdadero o falso, se pueden representar con este tipo de datos.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referencia a un valor.</a:t>
            </a:r>
            <a:br>
              <a:rPr lang="es-419"/>
            </a:br>
            <a:r>
              <a:rPr lang="es-419"/>
              <a:t>fecha de nacimiento en cajas.</a:t>
            </a:r>
            <a:br>
              <a:rPr lang="es-419"/>
            </a:br>
            <a:r>
              <a:rPr lang="es-419"/>
              <a:t>Reutilizamos la logica y le podemos dar un nombre que lo represente mejor.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¿No se podría tratar todo como un string y listo?</a:t>
            </a:r>
            <a:br>
              <a:rPr lang="es-419"/>
            </a:br>
            <a:r>
              <a:rPr lang="es-419"/>
              <a:t>Usar cierto tipos de datos nos dan accesos a determinados...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s-419"/>
              <a:t>operador: </a:t>
            </a:r>
            <a:r>
              <a:rPr lang="es-419"/>
              <a:t>símbolo (compuesto de 1 o más caracteres) que tiene una función predefinida en el lenguaje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Asignación, Adición, Sustracción, Multiplicacion, Division, Igualdad, desigualdad, Igualdad estricta, desigualdad estricta.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operador: símbolo (compuesto de 1 o más caracteres) que tiene una función predefinida en el lenguaje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Asignación, Adición, Sustracción, Multiplicacion, Division, Igualdad, desigualdad, Igualdad estricta, desigualdad estricta.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s-419"/>
              <a:t>A diferencia de console.log Objeto que viene por defecto en JS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Sirve para agrupar datos 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instrucciones</a:t>
            </a:r>
            <a:br>
              <a:rPr lang="es-419"/>
            </a:br>
            <a:r>
              <a:rPr lang="es-419"/>
              <a:t>recurso que hace posible la comunicación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Los objetos son otro tipo de datos. Pero estos son compuestos, no primitivos como los que vimos.</a:t>
            </a:r>
            <a:br>
              <a:rPr lang="es-419"/>
            </a:br>
            <a:r>
              <a:rPr lang="es-419"/>
              <a:t>Nos permite crear mejores abstracciones y encapsular nuestros datos.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java != javascript</a:t>
            </a:r>
            <a:br>
              <a:rPr lang="es-419"/>
            </a:br>
            <a:r>
              <a:rPr lang="es-419"/>
              <a:t>Interpretado. Multiparadigma. Brendan Eich.</a:t>
            </a:r>
            <a:br>
              <a:rPr lang="es-419"/>
            </a:br>
            <a:r>
              <a:rPr lang="es-419"/>
              <a:t>Páginas web dinámicas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Por performance, los navegadores lo entienden por defecto.</a:t>
            </a:r>
            <a:br>
              <a:rPr lang="es-419"/>
            </a:br>
            <a:r>
              <a:rPr lang="es-419"/>
              <a:t>casos de uso diferentes. Desde validar campos en paginas web, hasta manipular robots, gráficos complejos, proyectos en realidad virtual. </a:t>
            </a:r>
            <a:br>
              <a:rPr lang="es-419"/>
            </a:br>
            <a:r>
              <a:rPr lang="es-419" u="sng">
                <a:solidFill>
                  <a:schemeClr val="hlink"/>
                </a:solidFill>
                <a:hlinkClick r:id="rId2"/>
              </a:rPr>
              <a:t>https://d3js.org/</a:t>
            </a:r>
            <a:br>
              <a:rPr lang="es-419"/>
            </a:br>
            <a:r>
              <a:rPr lang="es-419" u="sng">
                <a:solidFill>
                  <a:schemeClr val="hlink"/>
                </a:solidFill>
                <a:hlinkClick r:id="rId3"/>
              </a:rPr>
              <a:t>https://aframe.io/examples/showcase/videosphere/</a:t>
            </a:r>
            <a:br>
              <a:rPr lang="es-419"/>
            </a:b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Interpretado. Multiparadigma. Brendan Eich.</a:t>
            </a:r>
            <a:br>
              <a:rPr lang="es-419"/>
            </a:br>
            <a:r>
              <a:rPr lang="es-419"/>
              <a:t>Páginas web dinámicas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br>
              <a:rPr lang="es-419"/>
            </a:b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br>
              <a:rPr lang="es-419"/>
            </a:b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br>
              <a:rPr lang="es-419"/>
            </a:b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s-419"/>
              <a:t>Interpretado. Multiparadigma. Brendan Eich.</a:t>
            </a:r>
            <a:br>
              <a:rPr lang="es-419"/>
            </a:br>
            <a:r>
              <a:rPr lang="es-419"/>
              <a:t>Páginas web dinámicas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800"/>
              <a:buNone/>
              <a:defRPr sz="4800"/>
            </a:lvl1pPr>
            <a:lvl2pPr lvl="1" algn="ctr">
              <a:spcBef>
                <a:spcPts val="0"/>
              </a:spcBef>
              <a:buSzPts val="4800"/>
              <a:buNone/>
              <a:defRPr sz="4800"/>
            </a:lvl2pPr>
            <a:lvl3pPr lvl="2" algn="ctr">
              <a:spcBef>
                <a:spcPts val="0"/>
              </a:spcBef>
              <a:buSzPts val="4800"/>
              <a:buNone/>
              <a:defRPr sz="4800"/>
            </a:lvl3pPr>
            <a:lvl4pPr lvl="3" algn="ctr">
              <a:spcBef>
                <a:spcPts val="0"/>
              </a:spcBef>
              <a:buSzPts val="4800"/>
              <a:buNone/>
              <a:defRPr sz="4800"/>
            </a:lvl4pPr>
            <a:lvl5pPr lvl="4" algn="ctr">
              <a:spcBef>
                <a:spcPts val="0"/>
              </a:spcBef>
              <a:buSzPts val="4800"/>
              <a:buNone/>
              <a:defRPr sz="4800"/>
            </a:lvl5pPr>
            <a:lvl6pPr lvl="5" algn="ctr">
              <a:spcBef>
                <a:spcPts val="0"/>
              </a:spcBef>
              <a:buSzPts val="4800"/>
              <a:buNone/>
              <a:defRPr sz="4800"/>
            </a:lvl6pPr>
            <a:lvl7pPr lvl="6" algn="ctr">
              <a:spcBef>
                <a:spcPts val="0"/>
              </a:spcBef>
              <a:buSzPts val="4800"/>
              <a:buNone/>
              <a:defRPr sz="4800"/>
            </a:lvl7pPr>
            <a:lvl8pPr lvl="7" algn="ctr">
              <a:spcBef>
                <a:spcPts val="0"/>
              </a:spcBef>
              <a:buSzPts val="4800"/>
              <a:buNone/>
              <a:defRPr sz="4800"/>
            </a:lvl8pPr>
            <a:lvl9pPr lvl="8" algn="ctr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2000"/>
              <a:buNone/>
              <a:defRPr sz="12000"/>
            </a:lvl1pPr>
            <a:lvl2pPr lvl="1" algn="ctr">
              <a:spcBef>
                <a:spcPts val="0"/>
              </a:spcBef>
              <a:buSzPts val="12000"/>
              <a:buNone/>
              <a:defRPr sz="12000"/>
            </a:lvl2pPr>
            <a:lvl3pPr lvl="2" algn="ctr">
              <a:spcBef>
                <a:spcPts val="0"/>
              </a:spcBef>
              <a:buSzPts val="12000"/>
              <a:buNone/>
              <a:defRPr sz="12000"/>
            </a:lvl3pPr>
            <a:lvl4pPr lvl="3" algn="ctr">
              <a:spcBef>
                <a:spcPts val="0"/>
              </a:spcBef>
              <a:buSzPts val="12000"/>
              <a:buNone/>
              <a:defRPr sz="12000"/>
            </a:lvl4pPr>
            <a:lvl5pPr lvl="4" algn="ctr">
              <a:spcBef>
                <a:spcPts val="0"/>
              </a:spcBef>
              <a:buSzPts val="12000"/>
              <a:buNone/>
              <a:defRPr sz="12000"/>
            </a:lvl5pPr>
            <a:lvl6pPr lvl="5" algn="ctr">
              <a:spcBef>
                <a:spcPts val="0"/>
              </a:spcBef>
              <a:buSzPts val="12000"/>
              <a:buNone/>
              <a:defRPr sz="12000"/>
            </a:lvl6pPr>
            <a:lvl7pPr lvl="6" algn="ctr">
              <a:spcBef>
                <a:spcPts val="0"/>
              </a:spcBef>
              <a:buSzPts val="12000"/>
              <a:buNone/>
              <a:defRPr sz="12000"/>
            </a:lvl7pPr>
            <a:lvl8pPr lvl="7" algn="ctr">
              <a:spcBef>
                <a:spcPts val="0"/>
              </a:spcBef>
              <a:buSzPts val="12000"/>
              <a:buNone/>
              <a:defRPr sz="12000"/>
            </a:lvl8pPr>
            <a:lvl9pPr lvl="8" algn="ctr">
              <a:spcBef>
                <a:spcPts val="0"/>
              </a:spcBef>
              <a:buSzPts val="12000"/>
              <a:buNone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s-419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s-419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s-419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645900" y="1283825"/>
            <a:ext cx="7852200" cy="861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s-419" sz="10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9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10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60" name="Shape 60"/>
          <p:cNvSpPr txBox="1"/>
          <p:nvPr/>
        </p:nvSpPr>
        <p:spPr>
          <a:xfrm>
            <a:off x="314450" y="3183175"/>
            <a:ext cx="57786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s-419" sz="2400">
                <a:latin typeface="Droid Sans"/>
                <a:ea typeface="Droid Sans"/>
                <a:cs typeface="Droid Sans"/>
                <a:sym typeface="Droid Sans"/>
              </a:rPr>
              <a:t>github.com/javascript-101</a:t>
            </a:r>
          </a:p>
          <a:p>
            <a:pPr indent="0" lvl="0" marL="0">
              <a:spcBef>
                <a:spcPts val="0"/>
              </a:spcBef>
              <a:buNone/>
            </a:pPr>
            <a:br>
              <a:rPr lang="es-419" sz="1600">
                <a:latin typeface="Droid Sans"/>
                <a:ea typeface="Droid Sans"/>
                <a:cs typeface="Droid Sans"/>
                <a:sym typeface="Droid Sans"/>
              </a:rPr>
            </a:br>
            <a:r>
              <a:rPr lang="es-419" sz="1600">
                <a:latin typeface="Droid Sans"/>
                <a:ea typeface="Droid Sans"/>
                <a:cs typeface="Droid Sans"/>
                <a:sym typeface="Droid Sans"/>
              </a:rPr>
              <a:t>Alejandro Krumkamp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7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s-419" sz="1600">
                <a:latin typeface="Droid Sans"/>
                <a:ea typeface="Droid Sans"/>
                <a:cs typeface="Droid Sans"/>
                <a:sym typeface="Droid Sans"/>
              </a:rPr>
              <a:t>@alekrumkamp</a:t>
            </a:r>
          </a:p>
        </p:txBody>
      </p:sp>
      <p:sp>
        <p:nvSpPr>
          <p:cNvPr id="61" name="Shape 61"/>
          <p:cNvSpPr txBox="1"/>
          <p:nvPr/>
        </p:nvSpPr>
        <p:spPr>
          <a:xfrm>
            <a:off x="4979400" y="3327900"/>
            <a:ext cx="41646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s-419" sz="2400">
                <a:latin typeface="Droid Sans"/>
                <a:ea typeface="Droid Sans"/>
                <a:cs typeface="Droid Sans"/>
                <a:sym typeface="Droid Sans"/>
              </a:rPr>
              <a:t>¡Gracias Aerolab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b="1" lang="es-419" sz="2400">
                <a:latin typeface="Droid Sans"/>
                <a:ea typeface="Droid Sans"/>
                <a:cs typeface="Droid Sans"/>
                <a:sym typeface="Droid Sans"/>
              </a:rPr>
              <a:t> por el lugar!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2176800" y="2095500"/>
            <a:ext cx="4790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console.log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176800" y="2095500"/>
            <a:ext cx="4790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Tipos de datos</a:t>
            </a:r>
          </a:p>
        </p:txBody>
      </p:sp>
      <p:sp>
        <p:nvSpPr>
          <p:cNvPr id="126" name="Shape 126"/>
          <p:cNvSpPr txBox="1"/>
          <p:nvPr/>
        </p:nvSpPr>
        <p:spPr>
          <a:xfrm>
            <a:off x="1160250" y="261932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b="1" lang="es-419" sz="2400"/>
              <a:t>Números, cadenas de texto, booleanos</a:t>
            </a:r>
            <a:br>
              <a:rPr b="1" lang="es-419" sz="2400"/>
            </a:br>
            <a:r>
              <a:rPr b="1" lang="es-419" sz="2400"/>
              <a:t> y más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1276500" y="2147025"/>
            <a:ext cx="65910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Variables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1276500" y="1704450"/>
            <a:ext cx="6591000" cy="17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¿Para qué existen los tipos de dato?</a:t>
            </a:r>
          </a:p>
        </p:txBody>
      </p:sp>
      <p:sp>
        <p:nvSpPr>
          <p:cNvPr id="140" name="Shape 140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ource.gif"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FCE561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FCE561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FCE56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1276500" y="1704450"/>
            <a:ext cx="6591000" cy="17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148" name="Shape 148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1276500" y="2147025"/>
            <a:ext cx="65910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Operadores</a:t>
            </a:r>
          </a:p>
        </p:txBody>
      </p:sp>
      <p:sp>
        <p:nvSpPr>
          <p:cNvPr id="155" name="Shape 155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1276500" y="2147025"/>
            <a:ext cx="65910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Condicionales</a:t>
            </a:r>
          </a:p>
        </p:txBody>
      </p:sp>
      <p:sp>
        <p:nvSpPr>
          <p:cNvPr id="162" name="Shape 162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68" name="Shape 168"/>
          <p:cNvSpPr txBox="1"/>
          <p:nvPr/>
        </p:nvSpPr>
        <p:spPr>
          <a:xfrm>
            <a:off x="1276500" y="2147025"/>
            <a:ext cx="65910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¡Parcialito!</a:t>
            </a:r>
          </a:p>
        </p:txBody>
      </p:sp>
      <p:sp>
        <p:nvSpPr>
          <p:cNvPr id="169" name="Shape 169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96450"/>
            <a:ext cx="9144000" cy="548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FCE561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FCE561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FCE56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76" name="Shape 176"/>
          <p:cNvSpPr txBox="1"/>
          <p:nvPr/>
        </p:nvSpPr>
        <p:spPr>
          <a:xfrm>
            <a:off x="3572275" y="2147025"/>
            <a:ext cx="1993500" cy="891600"/>
          </a:xfrm>
          <a:prstGeom prst="rect">
            <a:avLst/>
          </a:prstGeom>
          <a:solidFill>
            <a:srgbClr val="FCE561">
              <a:alpha val="71920"/>
            </a:srgbClr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Arrays</a:t>
            </a:r>
            <a:r>
              <a:rPr lang="es-419" sz="4800">
                <a:highlight>
                  <a:srgbClr val="FCE561"/>
                </a:highlight>
                <a:latin typeface="Droid Sans"/>
                <a:ea typeface="Droid Sans"/>
                <a:cs typeface="Droid Sans"/>
                <a:sym typeface="Droid Sans"/>
              </a:rPr>
              <a:t> </a:t>
            </a:r>
          </a:p>
        </p:txBody>
      </p:sp>
      <p:sp>
        <p:nvSpPr>
          <p:cNvPr id="177" name="Shape 177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83" name="Shape 183"/>
          <p:cNvSpPr txBox="1"/>
          <p:nvPr/>
        </p:nvSpPr>
        <p:spPr>
          <a:xfrm>
            <a:off x="1276500" y="1385150"/>
            <a:ext cx="6591000" cy="17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Parámetros de ejecución en una aplicación Node.js</a:t>
            </a:r>
          </a:p>
        </p:txBody>
      </p:sp>
      <p:sp>
        <p:nvSpPr>
          <p:cNvPr id="184" name="Shape 184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67" name="Shape 67"/>
          <p:cNvSpPr txBox="1"/>
          <p:nvPr/>
        </p:nvSpPr>
        <p:spPr>
          <a:xfrm>
            <a:off x="1503750" y="1507600"/>
            <a:ext cx="6136500" cy="15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¿Qué es un lenguaje de programación?</a:t>
            </a:r>
            <a:r>
              <a:rPr lang="es-419" sz="3000">
                <a:latin typeface="Droid Sans"/>
                <a:ea typeface="Droid Sans"/>
                <a:cs typeface="Droid Sans"/>
                <a:sym typeface="Droid Sans"/>
              </a:rPr>
              <a:t>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1276500" y="2147025"/>
            <a:ext cx="65910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¡Segundo parcialito!</a:t>
            </a:r>
          </a:p>
        </p:txBody>
      </p:sp>
      <p:sp>
        <p:nvSpPr>
          <p:cNvPr id="191" name="Shape 191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97" name="Shape 197"/>
          <p:cNvSpPr txBox="1"/>
          <p:nvPr/>
        </p:nvSpPr>
        <p:spPr>
          <a:xfrm>
            <a:off x="1276500" y="2147025"/>
            <a:ext cx="65910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Objetos</a:t>
            </a:r>
          </a:p>
        </p:txBody>
      </p:sp>
      <p:sp>
        <p:nvSpPr>
          <p:cNvPr id="198" name="Shape 198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3276975" y="3369625"/>
            <a:ext cx="7852200" cy="861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9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8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9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204" name="Shape 204"/>
          <p:cNvSpPr txBox="1"/>
          <p:nvPr/>
        </p:nvSpPr>
        <p:spPr>
          <a:xfrm>
            <a:off x="418200" y="3005300"/>
            <a:ext cx="5778600" cy="13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s-419" sz="2400">
                <a:latin typeface="Droid Sans"/>
                <a:ea typeface="Droid Sans"/>
                <a:cs typeface="Droid Sans"/>
                <a:sym typeface="Droid Sans"/>
              </a:rPr>
              <a:t>javascript-101.github.io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b="1" lang="es-419" sz="2400">
                <a:latin typeface="Droid Sans"/>
                <a:ea typeface="Droid Sans"/>
                <a:cs typeface="Droid Sans"/>
                <a:sym typeface="Droid Sans"/>
              </a:rPr>
              <a:t>@Meetupjs_ar</a:t>
            </a:r>
          </a:p>
          <a:p>
            <a:pPr indent="0" lvl="0" marL="0" rtl="0">
              <a:spcBef>
                <a:spcPts val="0"/>
              </a:spcBef>
              <a:buNone/>
            </a:pPr>
            <a:br>
              <a:rPr lang="es-419" sz="1600">
                <a:latin typeface="Droid Sans"/>
                <a:ea typeface="Droid Sans"/>
                <a:cs typeface="Droid Sans"/>
                <a:sym typeface="Droid Sans"/>
              </a:rPr>
            </a:br>
            <a:r>
              <a:rPr lang="es-419" sz="1800">
                <a:latin typeface="Droid Sans"/>
                <a:ea typeface="Droid Sans"/>
                <a:cs typeface="Droid Sans"/>
                <a:sym typeface="Droid Sans"/>
              </a:rPr>
              <a:t>Alejandro Krumkamp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700">
              <a:latin typeface="Droid Sans"/>
              <a:ea typeface="Droid Sans"/>
              <a:cs typeface="Droid Sans"/>
              <a:sym typeface="Droid Sans"/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rPr lang="es-419" sz="1800">
                <a:latin typeface="Droid Sans"/>
                <a:ea typeface="Droid Sans"/>
                <a:cs typeface="Droid Sans"/>
                <a:sym typeface="Droid Sans"/>
              </a:rPr>
              <a:t>@alekrumkamp</a:t>
            </a:r>
          </a:p>
        </p:txBody>
      </p:sp>
      <p:sp>
        <p:nvSpPr>
          <p:cNvPr id="205" name="Shape 205"/>
          <p:cNvSpPr txBox="1"/>
          <p:nvPr>
            <p:ph type="title"/>
          </p:nvPr>
        </p:nvSpPr>
        <p:spPr>
          <a:xfrm>
            <a:off x="645900" y="1013800"/>
            <a:ext cx="7852200" cy="861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6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¡Muchas gracias!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73" name="Shape 73"/>
          <p:cNvSpPr txBox="1"/>
          <p:nvPr/>
        </p:nvSpPr>
        <p:spPr>
          <a:xfrm>
            <a:off x="2176800" y="2060250"/>
            <a:ext cx="4790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¿ Javascript ?</a:t>
            </a:r>
            <a:r>
              <a:rPr lang="es-419" sz="3000">
                <a:latin typeface="Droid Sans"/>
                <a:ea typeface="Droid Sans"/>
                <a:cs typeface="Droid Sans"/>
                <a:sym typeface="Droid Sans"/>
              </a:rPr>
              <a:t> </a:t>
            </a:r>
          </a:p>
        </p:txBody>
      </p:sp>
      <p:sp>
        <p:nvSpPr>
          <p:cNvPr id="74" name="Shape 74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80" name="Shape 80"/>
          <p:cNvSpPr txBox="1"/>
          <p:nvPr/>
        </p:nvSpPr>
        <p:spPr>
          <a:xfrm>
            <a:off x="1479750" y="2095500"/>
            <a:ext cx="6184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s-419" sz="4800">
                <a:latin typeface="Droid Sans"/>
                <a:ea typeface="Droid Sans"/>
                <a:cs typeface="Droid Sans"/>
                <a:sym typeface="Droid Sans"/>
              </a:rPr>
              <a:t>¿ Por qué Javascript ?</a:t>
            </a:r>
            <a:r>
              <a:rPr lang="es-419" sz="3000">
                <a:latin typeface="Droid Sans"/>
                <a:ea typeface="Droid Sans"/>
                <a:cs typeface="Droid Sans"/>
                <a:sym typeface="Droid Sans"/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te-speed-consumer-expectations.png"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11600"/>
            <a:ext cx="9144000" cy="57333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87" name="Shape 87"/>
          <p:cNvSpPr txBox="1"/>
          <p:nvPr/>
        </p:nvSpPr>
        <p:spPr>
          <a:xfrm>
            <a:off x="1160250" y="3169575"/>
            <a:ext cx="6823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sz="3000">
              <a:latin typeface="Droid Sans"/>
              <a:ea typeface="Droid Sans"/>
              <a:cs typeface="Droid Sans"/>
              <a:sym typeface="Droid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pic>
        <p:nvPicPr>
          <p:cNvPr descr="giphy2.gif"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203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pic>
        <p:nvPicPr>
          <p:cNvPr descr="giphy.gif"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957" y="0"/>
            <a:ext cx="917390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johnny-five-fb.png"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953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Shape 105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61">
            <a:alpha val="71920"/>
          </a:srgbClr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phy.gif"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8525"/>
            <a:ext cx="9664425" cy="518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>
            <p:ph type="title"/>
          </p:nvPr>
        </p:nvSpPr>
        <p:spPr>
          <a:xfrm>
            <a:off x="7830250" y="97500"/>
            <a:ext cx="1170000" cy="56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s-419" sz="3000">
                <a:solidFill>
                  <a:srgbClr val="FCE561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r>
              <a:rPr b="1" lang="es-419" sz="2500">
                <a:solidFill>
                  <a:srgbClr val="FCE561"/>
                </a:solidFill>
                <a:latin typeface="Arial"/>
                <a:ea typeface="Arial"/>
                <a:cs typeface="Arial"/>
                <a:sym typeface="Arial"/>
              </a:rPr>
              <a:t>101</a:t>
            </a:r>
            <a:r>
              <a:rPr b="1" lang="es-419" sz="3000">
                <a:solidFill>
                  <a:srgbClr val="FCE56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12" name="Shape 112"/>
          <p:cNvSpPr txBox="1"/>
          <p:nvPr/>
        </p:nvSpPr>
        <p:spPr>
          <a:xfrm>
            <a:off x="1443900" y="2353400"/>
            <a:ext cx="62562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s-419" sz="4800">
                <a:solidFill>
                  <a:srgbClr val="FCE561"/>
                </a:solidFill>
                <a:latin typeface="Droid Sans"/>
                <a:ea typeface="Droid Sans"/>
                <a:cs typeface="Droid Sans"/>
                <a:sym typeface="Droid Sans"/>
              </a:rPr>
              <a:t>¡A programar!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